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83B91-3DE9-425F-88B1-FA474E9676DB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BA7E9-F7BE-4802-8A26-C511C9B4C15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BA7E9-F7BE-4802-8A26-C511C9B4C152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0BDE14A-0F64-4971-A6B2-DE846811089E}" type="datetimeFigureOut">
              <a:rPr lang="pt-BR" smtClean="0"/>
              <a:t>11/9/2013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AE752A-129C-49E6-88BE-E5D01CF14E4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/>
          <p:cNvSpPr>
            <a:spLocks noGrp="1"/>
          </p:cNvSpPr>
          <p:nvPr>
            <p:ph type="body" sz="half" idx="2"/>
          </p:nvPr>
        </p:nvSpPr>
        <p:spPr>
          <a:xfrm>
            <a:off x="1792288" y="5143512"/>
            <a:ext cx="5486400" cy="1214446"/>
          </a:xfrm>
        </p:spPr>
        <p:txBody>
          <a:bodyPr>
            <a:noAutofit/>
          </a:bodyPr>
          <a:lstStyle/>
          <a:p>
            <a:pPr algn="ctr"/>
            <a:r>
              <a:rPr lang="pt-BR" sz="2400" dirty="0" smtClean="0"/>
              <a:t>Atribuições do Professor coordenador de apoio à gestão pedagógica</a:t>
            </a:r>
          </a:p>
          <a:p>
            <a:pPr algn="ctr"/>
            <a:r>
              <a:rPr lang="pt-BR" sz="2400" dirty="0" smtClean="0"/>
              <a:t>Resolução SE 03/2013</a:t>
            </a:r>
            <a:endParaRPr lang="pt-BR" sz="2400" dirty="0"/>
          </a:p>
        </p:txBody>
      </p:sp>
      <p:pic>
        <p:nvPicPr>
          <p:cNvPr id="9" name="Espaço Reservado para Imagem 8" descr="Pôr-do-sol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67" b="16067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/>
          <p:cNvSpPr>
            <a:spLocks noGrp="1"/>
          </p:cNvSpPr>
          <p:nvPr>
            <p:ph type="body" idx="2"/>
          </p:nvPr>
        </p:nvSpPr>
        <p:spPr>
          <a:xfrm>
            <a:off x="457200" y="214290"/>
            <a:ext cx="3008313" cy="5911873"/>
          </a:xfrm>
        </p:spPr>
        <p:txBody>
          <a:bodyPr>
            <a:normAutofit fontScale="92500" lnSpcReduction="20000"/>
          </a:bodyPr>
          <a:lstStyle/>
          <a:p>
            <a:endParaRPr lang="pt-BR" sz="2000" b="1" i="1" dirty="0" smtClean="0">
              <a:latin typeface="Perpetua" pitchFamily="18" charset="0"/>
              <a:cs typeface="Arial" pitchFamily="34" charset="0"/>
            </a:endParaRPr>
          </a:p>
          <a:p>
            <a:r>
              <a:rPr lang="pt-BR" sz="2000" b="1" i="1" dirty="0" smtClean="0">
                <a:latin typeface="Perpetua" pitchFamily="18" charset="0"/>
                <a:cs typeface="Arial" pitchFamily="34" charset="0"/>
              </a:rPr>
              <a:t>I- </a:t>
            </a:r>
            <a:r>
              <a:rPr lang="pt-BR" sz="2600" b="1" i="1" dirty="0">
                <a:latin typeface="Perpetua" pitchFamily="18" charset="0"/>
                <a:cs typeface="Arial" pitchFamily="34" charset="0"/>
              </a:rPr>
              <a:t>Coordenar a elaboração, o desenvolvimento, o acompanhamento e a avaliação da proposta pedagógica, juntamente com professores e demais gestores da unidade escolar, em consonância com os princípios de uma gestão </a:t>
            </a:r>
            <a:r>
              <a:rPr lang="pt-BR" sz="2600" b="1" i="1" dirty="0" smtClean="0">
                <a:latin typeface="Perpetua" pitchFamily="18" charset="0"/>
                <a:cs typeface="Arial" pitchFamily="34" charset="0"/>
              </a:rPr>
              <a:t>democrática, </a:t>
            </a:r>
            <a:r>
              <a:rPr lang="pt-BR" sz="2600" b="1" i="1" dirty="0">
                <a:latin typeface="Perpetua" pitchFamily="18" charset="0"/>
                <a:cs typeface="Arial" pitchFamily="34" charset="0"/>
              </a:rPr>
              <a:t>participativa e das disposições curriculares, bem como dos objetivos e metas a serem atingidos;</a:t>
            </a:r>
          </a:p>
          <a:p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quarter" idx="1"/>
          </p:nvPr>
        </p:nvSpPr>
        <p:spPr>
          <a:xfrm>
            <a:off x="3500430" y="357166"/>
            <a:ext cx="5186370" cy="57388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600" i="1" u="sng" dirty="0" smtClean="0"/>
              <a:t>Ações a serem desencadeadas pelo PCAGP</a:t>
            </a:r>
          </a:p>
          <a:p>
            <a:pPr algn="just"/>
            <a:r>
              <a:rPr lang="pt-BR" sz="2600" i="1" dirty="0" smtClean="0"/>
              <a:t>Fortalecer </a:t>
            </a:r>
            <a:r>
              <a:rPr lang="pt-BR" sz="2600" i="1" dirty="0"/>
              <a:t>espaços de reflexão sobre as questões pedagógicas  com proposições coletivas para a elaboração /revisão da </a:t>
            </a:r>
            <a:r>
              <a:rPr lang="pt-BR" sz="2600" i="1" dirty="0" err="1"/>
              <a:t>P.P.</a:t>
            </a:r>
            <a:r>
              <a:rPr lang="pt-BR" sz="2600" i="1" dirty="0"/>
              <a:t> </a:t>
            </a:r>
            <a:r>
              <a:rPr lang="pt-BR" sz="2600" i="1" dirty="0" smtClean="0"/>
              <a:t>;</a:t>
            </a:r>
          </a:p>
          <a:p>
            <a:pPr algn="just">
              <a:buNone/>
            </a:pPr>
            <a:endParaRPr lang="pt-BR" sz="2600" i="1" dirty="0"/>
          </a:p>
          <a:p>
            <a:pPr algn="just"/>
            <a:r>
              <a:rPr lang="pt-BR" sz="2600" i="1" dirty="0" smtClean="0"/>
              <a:t>Verificar </a:t>
            </a:r>
            <a:r>
              <a:rPr lang="pt-BR" sz="2600" i="1" dirty="0"/>
              <a:t>coerência  entre Proposta Pedagógica , PAP e Plano de Gestão</a:t>
            </a:r>
            <a:r>
              <a:rPr lang="pt-BR" sz="2600" i="1" dirty="0" smtClean="0"/>
              <a:t>;</a:t>
            </a:r>
          </a:p>
          <a:p>
            <a:pPr algn="just"/>
            <a:endParaRPr lang="pt-BR" sz="2600" i="1" dirty="0"/>
          </a:p>
          <a:p>
            <a:pPr algn="just"/>
            <a:r>
              <a:rPr lang="pt-BR" sz="2600" i="1" dirty="0" smtClean="0"/>
              <a:t>Analisar </a:t>
            </a:r>
            <a:r>
              <a:rPr lang="pt-BR" sz="2600" i="1" dirty="0"/>
              <a:t>se as ações elencadas nos documentos estão sendo desenvolvidas e se estão de acordo com as necessidades da escola ou necessitam de revisão</a:t>
            </a:r>
            <a:r>
              <a:rPr lang="pt-BR" i="1" dirty="0" smtClean="0"/>
              <a:t>;</a:t>
            </a:r>
            <a:r>
              <a:rPr lang="pt-BR" i="1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214282" y="500042"/>
            <a:ext cx="2857521" cy="5929354"/>
          </a:xfrm>
        </p:spPr>
        <p:txBody>
          <a:bodyPr>
            <a:normAutofit/>
          </a:bodyPr>
          <a:lstStyle/>
          <a:p>
            <a:endParaRPr lang="pt-BR" sz="2400" b="1" i="1" dirty="0" smtClean="0"/>
          </a:p>
          <a:p>
            <a:r>
              <a:rPr lang="pt-BR" sz="2400" b="1" i="1" dirty="0" smtClean="0"/>
              <a:t>II</a:t>
            </a:r>
            <a:r>
              <a:rPr lang="pt-BR" sz="2400" i="1" dirty="0" smtClean="0"/>
              <a:t>- </a:t>
            </a:r>
            <a:r>
              <a:rPr lang="pt-BR" sz="2400" b="1" i="1" dirty="0" smtClean="0"/>
              <a:t>Promover a integração horizontal e vertical do currículo, assegurando conteúdos e formas de operacionalização articuladas para os dois segmentos do ensino fundamental e para o ensino médio</a:t>
            </a:r>
            <a:r>
              <a:rPr lang="pt-BR" sz="2400" i="1" dirty="0" smtClean="0"/>
              <a:t>;</a:t>
            </a:r>
          </a:p>
          <a:p>
            <a:r>
              <a:rPr lang="pt-BR" sz="2400" dirty="0"/>
              <a:t> </a:t>
            </a:r>
          </a:p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971800" y="428604"/>
            <a:ext cx="5715000" cy="566739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t-BR" b="1" i="1" u="sng" dirty="0" smtClean="0"/>
              <a:t>Ações a serem desencadeadas pelo </a:t>
            </a:r>
            <a:r>
              <a:rPr lang="pt-BR" b="1" i="1" u="sng" dirty="0" smtClean="0"/>
              <a:t>PCAGP</a:t>
            </a:r>
          </a:p>
          <a:p>
            <a:pPr algn="just"/>
            <a:r>
              <a:rPr lang="pt-BR" i="1" dirty="0" smtClean="0"/>
              <a:t>Assegurar </a:t>
            </a:r>
            <a:r>
              <a:rPr lang="pt-BR" i="1" dirty="0"/>
              <a:t>o diálogo entre as disciplinas do mesmo segmento  e de segmentos diferentes ( </a:t>
            </a:r>
            <a:r>
              <a:rPr lang="pt-BR" i="1" dirty="0" err="1"/>
              <a:t>E.F.</a:t>
            </a:r>
            <a:r>
              <a:rPr lang="pt-BR" i="1" dirty="0"/>
              <a:t> e </a:t>
            </a:r>
            <a:r>
              <a:rPr lang="pt-BR" i="1" dirty="0" err="1"/>
              <a:t>E.M.</a:t>
            </a:r>
            <a:r>
              <a:rPr lang="pt-BR" i="1" dirty="0"/>
              <a:t>);</a:t>
            </a:r>
          </a:p>
          <a:p>
            <a:pPr algn="just"/>
            <a:r>
              <a:rPr lang="pt-BR" i="1" dirty="0" smtClean="0"/>
              <a:t>Trabalhar </a:t>
            </a:r>
            <a:r>
              <a:rPr lang="pt-BR" i="1" dirty="0"/>
              <a:t>em prol de um entendimento mais amplo de currículo escolar, bem como da concepção que o embasa.</a:t>
            </a:r>
          </a:p>
          <a:p>
            <a:pPr algn="just"/>
            <a:r>
              <a:rPr lang="pt-BR" i="1" dirty="0" smtClean="0"/>
              <a:t> </a:t>
            </a:r>
            <a:r>
              <a:rPr lang="pt-BR" i="1" dirty="0"/>
              <a:t>Fortalecer os momentos de reflexão coletiva sobre o currículo oficial x </a:t>
            </a:r>
            <a:r>
              <a:rPr lang="pt-BR" i="1" dirty="0" err="1"/>
              <a:t>P.P.</a:t>
            </a:r>
            <a:r>
              <a:rPr lang="pt-BR" i="1" dirty="0"/>
              <a:t> X PAP;</a:t>
            </a:r>
          </a:p>
          <a:p>
            <a:pPr algn="just"/>
            <a:r>
              <a:rPr lang="pt-BR" i="1" dirty="0" smtClean="0"/>
              <a:t> </a:t>
            </a:r>
            <a:r>
              <a:rPr lang="pt-BR" i="1" dirty="0"/>
              <a:t>Fortalecer a concepção de Educação inclusiva na escola;</a:t>
            </a:r>
          </a:p>
          <a:p>
            <a:pPr algn="just"/>
            <a:r>
              <a:rPr lang="pt-BR" i="1" dirty="0" smtClean="0"/>
              <a:t>Estimular </a:t>
            </a:r>
            <a:r>
              <a:rPr lang="pt-BR" i="1" dirty="0"/>
              <a:t>abordagens multidisciplinares por meio de metodologia de projeto ou de temáticas transversais significativas;</a:t>
            </a:r>
          </a:p>
          <a:p>
            <a:pPr algn="just"/>
            <a:r>
              <a:rPr lang="pt-BR" i="1" dirty="0" smtClean="0"/>
              <a:t>Proceder </a:t>
            </a:r>
            <a:r>
              <a:rPr lang="pt-BR" i="1" dirty="0"/>
              <a:t>a análise qualitativa dos dados das avaliações internas e externas com vistas organização de ações articuladas para a melhoria do ensino e da aprendizagem e aperfeiçoamento das práticas</a:t>
            </a:r>
            <a:r>
              <a:rPr lang="pt-BR" i="1" dirty="0" smtClean="0"/>
              <a:t>;</a:t>
            </a:r>
            <a:r>
              <a:rPr lang="pt-BR" i="1" dirty="0"/>
              <a:t> </a:t>
            </a:r>
          </a:p>
          <a:p>
            <a:endParaRPr lang="pt-BR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285720" y="642918"/>
            <a:ext cx="2533680" cy="5453082"/>
          </a:xfrm>
        </p:spPr>
        <p:txBody>
          <a:bodyPr>
            <a:normAutofit/>
          </a:bodyPr>
          <a:lstStyle/>
          <a:p>
            <a:r>
              <a:rPr lang="pt-BR" sz="2400" b="1" dirty="0" smtClean="0"/>
              <a:t>III</a:t>
            </a:r>
            <a:r>
              <a:rPr lang="pt-BR" sz="2400" dirty="0" smtClean="0"/>
              <a:t>- </a:t>
            </a:r>
            <a:r>
              <a:rPr lang="pt-BR" sz="2400" i="1" dirty="0" smtClean="0"/>
              <a:t>Atuar colaborativamente com o Professor Coordenador do segmento correspondente aos anos iniciais e/ou finais do ensino fundamental e/ou do ensino médio, orientando, acompanhando e intervindo, se necessário, nas atividades desenvolvidas pela coordenação;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2971800" y="642918"/>
            <a:ext cx="5715000" cy="54530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t-BR" b="1" i="1" u="sng" dirty="0" smtClean="0"/>
              <a:t>Ações a serem desencadeadas pelo PCAGP</a:t>
            </a:r>
          </a:p>
          <a:p>
            <a:pPr algn="ctr">
              <a:buNone/>
            </a:pPr>
            <a:r>
              <a:rPr lang="pt-BR" dirty="0" smtClean="0"/>
              <a:t> </a:t>
            </a:r>
          </a:p>
          <a:p>
            <a:pPr algn="just"/>
            <a:r>
              <a:rPr lang="pt-BR" i="1" dirty="0" smtClean="0"/>
              <a:t>Garantir </a:t>
            </a:r>
            <a:r>
              <a:rPr lang="pt-BR" i="1" dirty="0" smtClean="0"/>
              <a:t>espaço de estudo dos Gestores para estudos e elaboração da pauta formativa do ATPC;</a:t>
            </a:r>
          </a:p>
          <a:p>
            <a:pPr algn="just"/>
            <a:r>
              <a:rPr lang="pt-BR" i="1" dirty="0" smtClean="0"/>
              <a:t> </a:t>
            </a:r>
            <a:r>
              <a:rPr lang="pt-BR" i="1" dirty="0" smtClean="0"/>
              <a:t> </a:t>
            </a:r>
            <a:r>
              <a:rPr lang="pt-BR" i="1" dirty="0" smtClean="0"/>
              <a:t>Acompanhar o ATPC analisando como está ocorrendo a formação continuada na escola e diagnosticando as necessidades do Grupo.</a:t>
            </a:r>
          </a:p>
          <a:p>
            <a:pPr algn="just"/>
            <a:r>
              <a:rPr lang="pt-BR" i="1" dirty="0" smtClean="0"/>
              <a:t> </a:t>
            </a:r>
            <a:r>
              <a:rPr lang="pt-BR" i="1" dirty="0" smtClean="0"/>
              <a:t>Acompanhar as ações dos Professores Coordenadores junto ao seu segmento estabelecendo um ambiente de colaboração e </a:t>
            </a:r>
            <a:r>
              <a:rPr lang="pt-BR" i="1" dirty="0" err="1" smtClean="0"/>
              <a:t>problematização</a:t>
            </a:r>
            <a:r>
              <a:rPr lang="pt-BR" i="1" dirty="0" smtClean="0"/>
              <a:t> das práticas ( reflexão, estudos em grupo), com vistas ao aperfeiçoamento pedagógico.</a:t>
            </a:r>
          </a:p>
          <a:p>
            <a:pPr algn="just"/>
            <a:r>
              <a:rPr lang="pt-BR" i="1" dirty="0" smtClean="0"/>
              <a:t> </a:t>
            </a:r>
            <a:r>
              <a:rPr lang="pt-BR" i="1" dirty="0" smtClean="0"/>
              <a:t>Colaborar na elaboração do Histórico de Colaboração e Feedback do acompanhamento em sala de aula.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285720" y="500042"/>
            <a:ext cx="2533680" cy="5595958"/>
          </a:xfrm>
        </p:spPr>
        <p:txBody>
          <a:bodyPr/>
          <a:lstStyle/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r>
              <a:rPr lang="pt-BR" b="1" dirty="0" smtClean="0"/>
              <a:t>IV</a:t>
            </a:r>
            <a:r>
              <a:rPr lang="pt-BR" dirty="0" smtClean="0"/>
              <a:t> </a:t>
            </a:r>
            <a:r>
              <a:rPr lang="pt-BR" sz="2400" i="1" dirty="0" smtClean="0"/>
              <a:t>- Tornar as ações de Coordenação Pedagógica um espaço dialógico e colaborativo de práticas gestoras e docentes, que </a:t>
            </a:r>
            <a:r>
              <a:rPr lang="pt-BR" sz="2400" i="1" dirty="0" smtClean="0"/>
              <a:t>assegurem:</a:t>
            </a:r>
            <a:endParaRPr lang="pt-BR" sz="2400" i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2971800" y="214290"/>
            <a:ext cx="5715000" cy="588171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t-BR" b="1" i="1" u="sng" dirty="0" smtClean="0"/>
              <a:t>Ações a serem desencadeadas pelo PCAGP</a:t>
            </a:r>
          </a:p>
          <a:p>
            <a:pPr algn="just"/>
            <a:r>
              <a:rPr lang="pt-BR" dirty="0" smtClean="0"/>
              <a:t>Estimular a participação </a:t>
            </a:r>
            <a:r>
              <a:rPr lang="pt-BR" dirty="0" smtClean="0"/>
              <a:t>proativa de todos os professores, nas horas de trabalho pedagógico coletivo, promovendo situações de orientação sobre práticas docentes, de acompanhamento e avaliação das propostas de trabalho programadas;</a:t>
            </a:r>
          </a:p>
          <a:p>
            <a:pPr algn="just"/>
            <a:r>
              <a:rPr lang="pt-BR" dirty="0" smtClean="0"/>
              <a:t>Garantir </a:t>
            </a:r>
            <a:r>
              <a:rPr lang="pt-BR" dirty="0" smtClean="0"/>
              <a:t>a otimização do uso de materiais didáticos, previamente selecionados e organizados, adequados às diferentes situações de ensino e de aprendizagem dos alunos;</a:t>
            </a:r>
          </a:p>
          <a:p>
            <a:pPr algn="just"/>
            <a:r>
              <a:rPr lang="pt-BR" dirty="0" smtClean="0"/>
              <a:t>Promover </a:t>
            </a:r>
            <a:r>
              <a:rPr lang="pt-BR" dirty="0" smtClean="0"/>
              <a:t>a divulgação e o intercâmbio de práticas docentes bem sucedidas e que façam uso de recursos tecnológicos e pedagógicos disponibilizados nas escolas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 </a:t>
            </a:r>
            <a:r>
              <a:rPr lang="pt-BR" dirty="0" smtClean="0"/>
              <a:t>Participar, juntamente com os demais Professores Coordenadores e com os professores, da elaboração de atividades de recuperação, capazes de promover progressivos avanços de aprendizagem.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</TotalTime>
  <Words>548</Words>
  <Application>Microsoft Office PowerPoint</Application>
  <PresentationFormat>Apresentação na tela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Patrimônio Líquido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A</cp:lastModifiedBy>
  <cp:revision>4</cp:revision>
  <dcterms:created xsi:type="dcterms:W3CDTF">2013-09-11T14:18:19Z</dcterms:created>
  <dcterms:modified xsi:type="dcterms:W3CDTF">2013-09-11T14:56:49Z</dcterms:modified>
</cp:coreProperties>
</file>